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5"/>
  </p:notesMasterIdLst>
  <p:handoutMasterIdLst>
    <p:handoutMasterId r:id="rId6"/>
  </p:handoutMasterIdLst>
  <p:sldIdLst>
    <p:sldId id="295" r:id="rId2"/>
    <p:sldId id="294" r:id="rId3"/>
    <p:sldId id="296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2208"/>
    <a:srgbClr val="000000"/>
    <a:srgbClr val="125DD2"/>
    <a:srgbClr val="125BD0"/>
    <a:srgbClr val="0957D3"/>
    <a:srgbClr val="5B9BD5"/>
    <a:srgbClr val="0956D0"/>
    <a:srgbClr val="ECF2FA"/>
    <a:srgbClr val="C4D6EF"/>
    <a:srgbClr val="D6E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55" autoAdjust="0"/>
  </p:normalViewPr>
  <p:slideViewPr>
    <p:cSldViewPr snapToGrid="0">
      <p:cViewPr varScale="1">
        <p:scale>
          <a:sx n="101" d="100"/>
          <a:sy n="101" d="100"/>
        </p:scale>
        <p:origin x="108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08E14-50FD-45C0-B1F2-4B94DD799781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2DA48-3B36-47EB-94E9-6BB95AC708B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1070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5F3DA-364E-4668-A7B8-94D3A07FA36B}" type="datetimeFigureOut">
              <a:rPr lang="ru-RU" smtClean="0"/>
              <a:t>25.02.2021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392C4-4ADE-4729-B12C-DB43E9EBAD1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8851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392C4-4ADE-4729-B12C-DB43E9EBAD1F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37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12C18-D0EF-4D62-9E9B-A2B13C93A174}" type="datetime1">
              <a:rPr lang="ru-RU" smtClean="0"/>
              <a:t>25.02.2021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CD70-9D51-43A0-BF98-DA229509FE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91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2793-FAB2-4B3D-844D-8873C97F03A3}" type="datetime1">
              <a:rPr lang="ru-RU" smtClean="0"/>
              <a:t>25.02.2021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CD70-9D51-43A0-BF98-DA229509FE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112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DE0E-867F-40D3-85E1-231B167FF800}" type="datetime1">
              <a:rPr lang="ru-RU" smtClean="0"/>
              <a:t>25.02.2021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CD70-9D51-43A0-BF98-DA229509FE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986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24B9-5F0E-47F7-B931-1346603D95B7}" type="datetime1">
              <a:rPr lang="ru-RU" smtClean="0"/>
              <a:t>25.02.2021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CD70-9D51-43A0-BF98-DA229509FE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612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1E4C2-3058-4D75-A2FA-38CD76D3BBED}" type="datetime1">
              <a:rPr lang="ru-RU" smtClean="0"/>
              <a:t>25.02.2021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CD70-9D51-43A0-BF98-DA229509FE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37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92B92-6945-4290-803A-4198197894C8}" type="datetime1">
              <a:rPr lang="ru-RU" smtClean="0"/>
              <a:t>25.02.2021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CD70-9D51-43A0-BF98-DA229509FE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464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108BD-18C5-42F2-B1EC-51085B2995FA}" type="datetime1">
              <a:rPr lang="ru-RU" smtClean="0"/>
              <a:t>25.02.2021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CD70-9D51-43A0-BF98-DA229509FE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844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77976-7D62-4198-85C9-4899D6420430}" type="datetime1">
              <a:rPr lang="ru-RU" smtClean="0"/>
              <a:t>25.02.2021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CD70-9D51-43A0-BF98-DA229509FE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07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F3123-DD39-465C-93A6-BD0FFDA50C34}" type="datetime1">
              <a:rPr lang="ru-RU" smtClean="0"/>
              <a:t>25.02.2021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CD70-9D51-43A0-BF98-DA229509FE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93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A727B-7669-4904-93F6-5BD24E48B878}" type="datetime1">
              <a:rPr lang="ru-RU" smtClean="0"/>
              <a:t>25.02.2021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CD70-9D51-43A0-BF98-DA229509FE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645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124E8-2A9E-45C8-A976-66C696DA9211}" type="datetime1">
              <a:rPr lang="ru-RU" smtClean="0"/>
              <a:t>25.02.2021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ACD70-9D51-43A0-BF98-DA229509FE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9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8B6BA-333D-4E74-9052-6E8AEFA42B68}" type="datetime1">
              <a:rPr lang="ru-RU" smtClean="0"/>
              <a:t>25.02.2021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ACD70-9D51-43A0-BF98-DA229509FEE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329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B38BA1C-7F0F-4E88-AD1A-49C6F214C42F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12" y="355125"/>
            <a:ext cx="1979153" cy="189053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B9344F-76BF-4147-BEFA-A22F82724944}"/>
              </a:ext>
            </a:extLst>
          </p:cNvPr>
          <p:cNvSpPr txBox="1"/>
          <p:nvPr/>
        </p:nvSpPr>
        <p:spPr>
          <a:xfrm>
            <a:off x="10064706" y="355125"/>
            <a:ext cx="31651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956D0"/>
                </a:solidFill>
              </a:rPr>
              <a:t>varmsu.ru</a:t>
            </a:r>
            <a:endParaRPr lang="ru-RU" sz="2800" b="1" dirty="0">
              <a:solidFill>
                <a:srgbClr val="0956D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72F0C1-8914-484C-9378-FB5BA41DEE2F}"/>
              </a:ext>
            </a:extLst>
          </p:cNvPr>
          <p:cNvSpPr txBox="1"/>
          <p:nvPr/>
        </p:nvSpPr>
        <p:spPr>
          <a:xfrm>
            <a:off x="1066800" y="2425137"/>
            <a:ext cx="101250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Обсуждение предложений в </a:t>
            </a:r>
          </a:p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«Основы </a:t>
            </a: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государственной политики Российской Федерации в области развития местного самоуправления до 2030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года» </a:t>
            </a:r>
            <a:endParaRPr lang="ru-RU" sz="3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82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2FE087B-1892-473F-BC08-F937E10CAC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1493" y="202796"/>
            <a:ext cx="1611090" cy="1545047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119971" y="2609458"/>
            <a:ext cx="3860342" cy="42485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584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3836" y="202796"/>
            <a:ext cx="43033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Обсуждение отдельных вопросов на экспертных площадках: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  <a:p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Condensed" panose="020B0502040204020203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522821" y="164404"/>
            <a:ext cx="48404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anose="020B0502040204020203" pitchFamily="34" charset="0"/>
              </a:rPr>
              <a:t>Обсуждение отдельных вопросов на заседаниях профильных комиссий: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SemiConden" panose="020B0502040204020203" pitchFamily="34" charset="0"/>
            </a:endParaRPr>
          </a:p>
        </p:txBody>
      </p:sp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0" t="20498" r="22727" b="21767"/>
          <a:stretch/>
        </p:blipFill>
        <p:spPr>
          <a:xfrm>
            <a:off x="4195879" y="4256328"/>
            <a:ext cx="3762317" cy="20147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44" name="Прямоугольник 43"/>
          <p:cNvSpPr/>
          <p:nvPr/>
        </p:nvSpPr>
        <p:spPr>
          <a:xfrm>
            <a:off x="4108138" y="2787396"/>
            <a:ext cx="38840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anose="020B0502040204020203" pitchFamily="34" charset="0"/>
              </a:rPr>
              <a:t>Советы муниципальных 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anose="020B0502040204020203" pitchFamily="34" charset="0"/>
              </a:rPr>
              <a:t>образований субъектов </a:t>
            </a: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anose="020B0502040204020203" pitchFamily="34" charset="0"/>
              </a:rPr>
              <a:t>РФ,</a:t>
            </a:r>
          </a:p>
          <a:p>
            <a:pPr lvl="0" algn="ctr"/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SemiConden" panose="020B0502040204020203" pitchFamily="34" charset="0"/>
              </a:rPr>
              <a:t>Региональные отделения ВСМС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Bold SemiConden" panose="020B0502040204020203" pitchFamily="34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>
            <a:off x="4022843" y="1058948"/>
            <a:ext cx="1140828" cy="154967"/>
          </a:xfrm>
          <a:prstGeom prst="right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50800" dir="5400000" algn="ctr" rotWithShape="0">
              <a:srgbClr val="000000">
                <a:alpha val="54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 flipH="1">
            <a:off x="6975679" y="1058948"/>
            <a:ext cx="1094284" cy="154967"/>
          </a:xfrm>
          <a:prstGeom prst="right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50800" dir="5400000" algn="ctr" rotWithShape="0">
              <a:srgbClr val="000000">
                <a:alpha val="61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низ 61"/>
          <p:cNvSpPr/>
          <p:nvPr/>
        </p:nvSpPr>
        <p:spPr>
          <a:xfrm flipV="1">
            <a:off x="6024281" y="1887210"/>
            <a:ext cx="176493" cy="900186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effectLst>
            <a:outerShdw blurRad="50800" dist="50800" dir="5400000" algn="ctr" rotWithShape="0">
              <a:srgbClr val="000000">
                <a:alpha val="5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8373035" y="1058948"/>
            <a:ext cx="3415553" cy="537771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scene3d>
            <a:camera prst="orthographicFront"/>
            <a:lightRig rig="threePt" dir="t"/>
          </a:scene3d>
          <a:sp3d>
            <a:bevelT w="165100" prst="coolSlant"/>
            <a:bevelB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24 февраля 2021г., профильная комиссия по вопросам цифровой </a:t>
            </a:r>
            <a:r>
              <a:rPr lang="ru-RU" sz="1400" dirty="0" smtClean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экономики: </a:t>
            </a:r>
            <a:r>
              <a:rPr lang="ru-RU" sz="1400" dirty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развитие риск-ориентированных подходов к управлению муниципальным </a:t>
            </a:r>
            <a:r>
              <a:rPr lang="ru-RU" sz="1400" dirty="0" smtClean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образованием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000000"/>
              </a:solidFill>
              <a:latin typeface="Bahnschrift SemiBold Condensed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25 февраля 2021г., профильная комиссия по проектам «Жилье и городская среда» «Малые города и исторические поселения», «Безопасные и качественные автомобильные дороги</a:t>
            </a:r>
            <a:r>
              <a:rPr lang="ru-RU" sz="1400" dirty="0" smtClean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»: </a:t>
            </a:r>
            <a:r>
              <a:rPr lang="ru-RU" sz="1400" b="1" dirty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развитие комфортной городской среды и инфраструктуры в муниципальных </a:t>
            </a:r>
            <a:r>
              <a:rPr lang="ru-RU" sz="1400" b="1" dirty="0" smtClean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образованиях</a:t>
            </a:r>
            <a:endParaRPr lang="ru-RU" sz="1400" dirty="0" smtClean="0">
              <a:solidFill>
                <a:srgbClr val="000000"/>
              </a:solidFill>
              <a:latin typeface="Bahnschrift SemiBold Condensed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000000"/>
              </a:solidFill>
              <a:latin typeface="Bahnschrift SemiBold Condensed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26 февраля 2021г., профильная комиссия по проекту «Экология</a:t>
            </a:r>
            <a:r>
              <a:rPr lang="ru-RU" sz="1400" dirty="0" smtClean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»: </a:t>
            </a:r>
            <a:r>
              <a:rPr lang="ru-RU" sz="1400" b="1" dirty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экология в муниципальных </a:t>
            </a:r>
            <a:r>
              <a:rPr lang="ru-RU" sz="1400" b="1" dirty="0" smtClean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образованиях</a:t>
            </a:r>
            <a:endParaRPr lang="ru-RU" sz="1400" dirty="0" smtClean="0">
              <a:solidFill>
                <a:srgbClr val="000000"/>
              </a:solidFill>
              <a:latin typeface="Bahnschrift SemiBold Condensed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sz="1400" dirty="0">
              <a:solidFill>
                <a:srgbClr val="000000"/>
              </a:solidFill>
              <a:latin typeface="Bahnschrift SemiBold Condensed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26 февраля 2021г., профильная комиссия по развитию законодательства в области местного </a:t>
            </a:r>
            <a:r>
              <a:rPr lang="ru-RU" sz="1400" dirty="0" smtClean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самоуправления: </a:t>
            </a:r>
            <a:r>
              <a:rPr lang="ru-RU" sz="1400" b="1" dirty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оптимальные модели территориальной организации местного </a:t>
            </a:r>
            <a:r>
              <a:rPr lang="ru-RU" sz="1400" b="1" dirty="0" smtClean="0">
                <a:solidFill>
                  <a:srgbClr val="000000"/>
                </a:solidFill>
                <a:latin typeface="Bahnschrift SemiBold Condensed" panose="020B0502040204020203" pitchFamily="34" charset="0"/>
              </a:rPr>
              <a:t>самоуправления</a:t>
            </a:r>
            <a:endParaRPr lang="ru-RU" sz="1400" dirty="0">
              <a:solidFill>
                <a:srgbClr val="000000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0537" y="1136431"/>
            <a:ext cx="3299012" cy="530022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scene3d>
            <a:camera prst="orthographicFront"/>
            <a:lightRig rig="threePt" dir="t"/>
          </a:scene3d>
          <a:sp3d>
            <a:bevelT/>
            <a:bevelB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Bold SemiConden" panose="020B0502040204020203" pitchFamily="34" charset="0"/>
              </a:rPr>
              <a:t>15 февраля 2021г.,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Bold SemiConden" panose="020B0502040204020203" pitchFamily="34" charset="0"/>
              </a:rPr>
              <a:t>улучшение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Bold SemiConden" panose="020B0502040204020203" pitchFamily="34" charset="0"/>
              </a:rPr>
              <a:t>качества жизни на селе и в труднодоступных территориях и иных территориях с особым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Bold SemiConden" panose="020B0502040204020203" pitchFamily="34" charset="0"/>
              </a:rPr>
              <a:t>статусом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SemiBold SemiConden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Bold SemiConden" panose="020B0502040204020203" pitchFamily="34" charset="0"/>
              </a:rPr>
              <a:t>16 февраля 2021г.,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Bold SemiConden" panose="020B0502040204020203" pitchFamily="34" charset="0"/>
              </a:rPr>
              <a:t>муниципальная экономика</a:t>
            </a:r>
          </a:p>
          <a:p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SemiBold SemiConden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Bold SemiConden" panose="020B0502040204020203" pitchFamily="34" charset="0"/>
              </a:rPr>
              <a:t>17 февраля 2021г.,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Bold SemiConden" panose="020B0502040204020203" pitchFamily="34" charset="0"/>
              </a:rPr>
              <a:t>вовлечение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Bold SemiConden" panose="020B0502040204020203" pitchFamily="34" charset="0"/>
              </a:rPr>
              <a:t>населения и инициативные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Bold SemiConden" panose="020B0502040204020203" pitchFamily="34" charset="0"/>
              </a:rPr>
              <a:t>проекты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ahnschrift SemiBold SemiConden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Bold SemiConden" panose="020B0502040204020203" pitchFamily="34" charset="0"/>
              </a:rPr>
              <a:t>19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Bold SemiConden" panose="020B0502040204020203" pitchFamily="34" charset="0"/>
              </a:rPr>
              <a:t> февраля 2021г., 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Bold SemiConden" panose="020B0502040204020203" pitchFamily="34" charset="0"/>
              </a:rPr>
              <a:t>подготовка 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ahnschrift SemiBold SemiConden" panose="020B0502040204020203" pitchFamily="34" charset="0"/>
              </a:rPr>
              <a:t>муниципальных кадров</a:t>
            </a:r>
          </a:p>
        </p:txBody>
      </p:sp>
    </p:spTree>
    <p:extLst>
      <p:ext uri="{BB962C8B-B14F-4D97-AF65-F5344CB8AC3E}">
        <p14:creationId xmlns:p14="http://schemas.microsoft.com/office/powerpoint/2010/main" val="314881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B38BA1C-7F0F-4E88-AD1A-49C6F214C42F}"/>
              </a:ext>
            </a:extLst>
          </p:cNvPr>
          <p:cNvPicPr/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12" y="355125"/>
            <a:ext cx="1160563" cy="1206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B9344F-76BF-4147-BEFA-A22F82724944}"/>
              </a:ext>
            </a:extLst>
          </p:cNvPr>
          <p:cNvSpPr txBox="1"/>
          <p:nvPr/>
        </p:nvSpPr>
        <p:spPr>
          <a:xfrm>
            <a:off x="10064706" y="355125"/>
            <a:ext cx="316517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956D0"/>
                </a:solidFill>
              </a:rPr>
              <a:t>varmsu.ru</a:t>
            </a:r>
            <a:endParaRPr lang="ru-RU" sz="2800" b="1" dirty="0">
              <a:solidFill>
                <a:srgbClr val="0956D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72F0C1-8914-484C-9378-FB5BA41DEE2F}"/>
              </a:ext>
            </a:extLst>
          </p:cNvPr>
          <p:cNvSpPr txBox="1"/>
          <p:nvPr/>
        </p:nvSpPr>
        <p:spPr>
          <a:xfrm>
            <a:off x="895350" y="1562100"/>
            <a:ext cx="106965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Участники экспертных дискуссий: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представители муниципального сообщества;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представители НКО, работающих в сфере местного самоуправления;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представители экспертного сообщества, в том числе ведущих вузов;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представители общественных палат субъектов РФ;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представители региональных и муниципальных центров инициативного бюджетирования.</a:t>
            </a:r>
          </a:p>
          <a:p>
            <a:pPr algn="ctr"/>
            <a:endParaRPr lang="ru-RU" sz="36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15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2773</TotalTime>
  <Words>88</Words>
  <Application>Microsoft Office PowerPoint</Application>
  <PresentationFormat>Широкоэкранный</PresentationFormat>
  <Paragraphs>29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</vt:lpstr>
      <vt:lpstr>Bahnschrift SemiBold Condensed</vt:lpstr>
      <vt:lpstr>Bahnschrift SemiBold SemiConden</vt:lpstr>
      <vt:lpstr>Calibri</vt:lpstr>
      <vt:lpstr>Calibri Light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Анна</dc:creator>
  <cp:lastModifiedBy>Шугрина Екатерина Сергеевна</cp:lastModifiedBy>
  <cp:revision>506</cp:revision>
  <cp:lastPrinted>2021-02-25T13:28:52Z</cp:lastPrinted>
  <dcterms:created xsi:type="dcterms:W3CDTF">2020-09-20T13:50:27Z</dcterms:created>
  <dcterms:modified xsi:type="dcterms:W3CDTF">2021-02-25T13:44:05Z</dcterms:modified>
</cp:coreProperties>
</file>